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AEC"/>
    <a:srgbClr val="F7EFFF"/>
    <a:srgbClr val="F0E1FF"/>
    <a:srgbClr val="DFD9E7"/>
    <a:srgbClr val="FCF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2F8A8-2532-40FA-A6B7-F23F1D2AA58B}" v="85" dt="2025-09-18T19:01:15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33" autoAdjust="0"/>
    <p:restoredTop sz="94660"/>
  </p:normalViewPr>
  <p:slideViewPr>
    <p:cSldViewPr snapToGrid="0">
      <p:cViewPr varScale="1">
        <p:scale>
          <a:sx n="81" d="100"/>
          <a:sy n="81" d="100"/>
        </p:scale>
        <p:origin x="25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Sheeley" userId="7R6T9LKjFg12BbRA+kyd1dAy92rIEKHX05nwLTY+4fE=" providerId="None" clId="Web-{9492F8A8-2532-40FA-A6B7-F23F1D2AA58B}"/>
    <pc:docChg chg="modSld">
      <pc:chgData name="Sarah Sheeley" userId="7R6T9LKjFg12BbRA+kyd1dAy92rIEKHX05nwLTY+4fE=" providerId="None" clId="Web-{9492F8A8-2532-40FA-A6B7-F23F1D2AA58B}" dt="2025-09-18T19:01:15.521" v="40"/>
      <pc:docMkLst>
        <pc:docMk/>
      </pc:docMkLst>
      <pc:sldChg chg="addSp delSp modSp">
        <pc:chgData name="Sarah Sheeley" userId="7R6T9LKjFg12BbRA+kyd1dAy92rIEKHX05nwLTY+4fE=" providerId="None" clId="Web-{9492F8A8-2532-40FA-A6B7-F23F1D2AA58B}" dt="2025-09-18T19:01:15.521" v="40"/>
        <pc:sldMkLst>
          <pc:docMk/>
          <pc:sldMk cId="1252565076" sldId="259"/>
        </pc:sldMkLst>
        <pc:spChg chg="mod">
          <ac:chgData name="Sarah Sheeley" userId="7R6T9LKjFg12BbRA+kyd1dAy92rIEKHX05nwLTY+4fE=" providerId="None" clId="Web-{9492F8A8-2532-40FA-A6B7-F23F1D2AA58B}" dt="2025-09-18T18:56:14.568" v="31" actId="20577"/>
          <ac:spMkLst>
            <pc:docMk/>
            <pc:sldMk cId="1252565076" sldId="259"/>
            <ac:spMk id="18" creationId="{E9371507-F065-2EEC-2332-55AAE11F6965}"/>
          </ac:spMkLst>
        </pc:spChg>
        <pc:grpChg chg="add del">
          <ac:chgData name="Sarah Sheeley" userId="7R6T9LKjFg12BbRA+kyd1dAy92rIEKHX05nwLTY+4fE=" providerId="None" clId="Web-{9492F8A8-2532-40FA-A6B7-F23F1D2AA58B}" dt="2025-09-18T19:01:15.521" v="40"/>
          <ac:grpSpMkLst>
            <pc:docMk/>
            <pc:sldMk cId="1252565076" sldId="259"/>
            <ac:grpSpMk id="28" creationId="{BC512B85-9998-0BBE-0F46-44972DF6BEF3}"/>
          </ac:grpSpMkLst>
        </pc:grpChg>
      </pc:sldChg>
      <pc:sldChg chg="modSp">
        <pc:chgData name="Sarah Sheeley" userId="7R6T9LKjFg12BbRA+kyd1dAy92rIEKHX05nwLTY+4fE=" providerId="None" clId="Web-{9492F8A8-2532-40FA-A6B7-F23F1D2AA58B}" dt="2025-09-18T18:56:31.850" v="38" actId="20577"/>
        <pc:sldMkLst>
          <pc:docMk/>
          <pc:sldMk cId="2729591485" sldId="260"/>
        </pc:sldMkLst>
        <pc:spChg chg="mod">
          <ac:chgData name="Sarah Sheeley" userId="7R6T9LKjFg12BbRA+kyd1dAy92rIEKHX05nwLTY+4fE=" providerId="None" clId="Web-{9492F8A8-2532-40FA-A6B7-F23F1D2AA58B}" dt="2025-09-18T18:56:31.850" v="38" actId="20577"/>
          <ac:spMkLst>
            <pc:docMk/>
            <pc:sldMk cId="2729591485" sldId="260"/>
            <ac:spMk id="18" creationId="{A7742DB2-4975-5CFF-2C42-65E26866ABD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2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2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4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9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2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38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43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72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0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7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505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735849-41E1-4B2C-BD09-C7920E767E8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2B35BB-46A5-4BE6-80FB-758E9AD2B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2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s://courses.illinois.edu/schedule/terms/CHEM/103" TargetMode="External"/><Relationship Id="rId18" Type="http://schemas.openxmlformats.org/officeDocument/2006/relationships/hyperlink" Target="https://courses.illinois.edu/schedule/terms/GEOL/107" TargetMode="External"/><Relationship Id="rId26" Type="http://schemas.openxmlformats.org/officeDocument/2006/relationships/hyperlink" Target="https://courses.illinois.edu/schedule/terms/GGIS/104" TargetMode="External"/><Relationship Id="rId3" Type="http://schemas.openxmlformats.org/officeDocument/2006/relationships/hyperlink" Target="mailto:SESE-Advising@illinois.edu" TargetMode="External"/><Relationship Id="rId21" Type="http://schemas.openxmlformats.org/officeDocument/2006/relationships/hyperlink" Target="https://courses.illinois.edu/schedule/terms/PS/100" TargetMode="External"/><Relationship Id="rId34" Type="http://schemas.openxmlformats.org/officeDocument/2006/relationships/hyperlink" Target="https://es.illinois.edu/campus/campus-major-requirements" TargetMode="External"/><Relationship Id="rId7" Type="http://schemas.openxmlformats.org/officeDocument/2006/relationships/hyperlink" Target="https://courses.illinois.edu/schedule/terms/ENSU/300" TargetMode="External"/><Relationship Id="rId12" Type="http://schemas.openxmlformats.org/officeDocument/2006/relationships/hyperlink" Target="https://courses.illinois.edu/schedule/terms/CHEM/102" TargetMode="External"/><Relationship Id="rId17" Type="http://schemas.openxmlformats.org/officeDocument/2006/relationships/hyperlink" Target="https://courses.illinois.edu/schedule/terms/PHYS/211" TargetMode="External"/><Relationship Id="rId25" Type="http://schemas.openxmlformats.org/officeDocument/2006/relationships/hyperlink" Target="https://courses.illinois.edu/schedule/terms/GGIS/101" TargetMode="External"/><Relationship Id="rId33" Type="http://schemas.openxmlformats.org/officeDocument/2006/relationships/hyperlink" Target="https://courses.illinois.edu/schedule/terms/ATMS/140" TargetMode="External"/><Relationship Id="rId2" Type="http://schemas.openxmlformats.org/officeDocument/2006/relationships/hyperlink" Target="http://www.earth.illinois.edu/" TargetMode="External"/><Relationship Id="rId16" Type="http://schemas.openxmlformats.org/officeDocument/2006/relationships/hyperlink" Target="https://courses.illinois.edu/schedule/terms/PHYS/101" TargetMode="External"/><Relationship Id="rId20" Type="http://schemas.openxmlformats.org/officeDocument/2006/relationships/hyperlink" Target="https://courses.illinois.edu/schedule/terms/ECON/102" TargetMode="External"/><Relationship Id="rId29" Type="http://schemas.openxmlformats.org/officeDocument/2006/relationships/hyperlink" Target="https://courses.illinois.edu/schedule/terms/GEOL/10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ourses.illinois.edu/schedule/terms/ESE/200" TargetMode="External"/><Relationship Id="rId11" Type="http://schemas.openxmlformats.org/officeDocument/2006/relationships/hyperlink" Target="https://courses.illinois.edu/schedule/terms/MATH/221" TargetMode="External"/><Relationship Id="rId24" Type="http://schemas.openxmlformats.org/officeDocument/2006/relationships/hyperlink" Target="https://courses.illinois.edu/schedule/terms/ANTH/102" TargetMode="External"/><Relationship Id="rId32" Type="http://schemas.openxmlformats.org/officeDocument/2006/relationships/hyperlink" Target="https://courses.illinois.edu/schedule/terms/ATMS/120" TargetMode="External"/><Relationship Id="rId5" Type="http://schemas.openxmlformats.org/officeDocument/2006/relationships/image" Target="../media/image2.png"/><Relationship Id="rId15" Type="http://schemas.openxmlformats.org/officeDocument/2006/relationships/hyperlink" Target="https://courses.illinois.edu/schedule/terms/CHEM/203" TargetMode="External"/><Relationship Id="rId23" Type="http://schemas.openxmlformats.org/officeDocument/2006/relationships/hyperlink" Target="https://courses.illinois.edu/schedule/terms/ANTH/103" TargetMode="External"/><Relationship Id="rId28" Type="http://schemas.openxmlformats.org/officeDocument/2006/relationships/hyperlink" Target="https://courses.illinois.edu/schedule/terms/GGIS/103" TargetMode="External"/><Relationship Id="rId10" Type="http://schemas.openxmlformats.org/officeDocument/2006/relationships/hyperlink" Target="https://courses.illinois.edu/schedule/terms/MATH/220" TargetMode="External"/><Relationship Id="rId19" Type="http://schemas.openxmlformats.org/officeDocument/2006/relationships/hyperlink" Target="https://courses.illinois.edu/schedule/terms/IB/150" TargetMode="External"/><Relationship Id="rId31" Type="http://schemas.openxmlformats.org/officeDocument/2006/relationships/hyperlink" Target="https://courses.illinois.edu/schedule/terms/GEOL/118" TargetMode="External"/><Relationship Id="rId4" Type="http://schemas.openxmlformats.org/officeDocument/2006/relationships/image" Target="../media/image1.png"/><Relationship Id="rId9" Type="http://schemas.openxmlformats.org/officeDocument/2006/relationships/hyperlink" Target="https://courses.illinois.edu/schedule/terms/STAT/100" TargetMode="External"/><Relationship Id="rId14" Type="http://schemas.openxmlformats.org/officeDocument/2006/relationships/hyperlink" Target="https://courses.illinois.edu/schedule/terms/CHEM/202" TargetMode="External"/><Relationship Id="rId22" Type="http://schemas.openxmlformats.org/officeDocument/2006/relationships/hyperlink" Target="https://courses.illinois.edu/schedule/terms/PS/101" TargetMode="External"/><Relationship Id="rId27" Type="http://schemas.openxmlformats.org/officeDocument/2006/relationships/hyperlink" Target="https://courses.illinois.edu/schedule/terms/SOC/100" TargetMode="External"/><Relationship Id="rId30" Type="http://schemas.openxmlformats.org/officeDocument/2006/relationships/hyperlink" Target="https://courses.illinois.edu/schedule/terms/GEOL/117" TargetMode="External"/><Relationship Id="rId8" Type="http://schemas.openxmlformats.org/officeDocument/2006/relationships/hyperlink" Target="https://courses.illinois.edu/schedule/terms/GGIS/379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hyperlink" Target="https://courses.illinois.edu/schedule/terms/GEOL/401" TargetMode="External"/><Relationship Id="rId21" Type="http://schemas.openxmlformats.org/officeDocument/2006/relationships/hyperlink" Target="https://courses.illinois.edu/schedule/terms/ENSU/302" TargetMode="External"/><Relationship Id="rId42" Type="http://schemas.openxmlformats.org/officeDocument/2006/relationships/hyperlink" Target="https://courses.illinois.edu/schedule/terms/GGIS/407" TargetMode="External"/><Relationship Id="rId47" Type="http://schemas.openxmlformats.org/officeDocument/2006/relationships/hyperlink" Target="https://courses.illinois.edu/schedule/terms/GGIS/479" TargetMode="External"/><Relationship Id="rId63" Type="http://schemas.openxmlformats.org/officeDocument/2006/relationships/hyperlink" Target="https://courses.illinois.edu/schedule/terms/ENSU/310" TargetMode="External"/><Relationship Id="rId68" Type="http://schemas.openxmlformats.org/officeDocument/2006/relationships/hyperlink" Target="https://courses.illinois.edu/schedule/terms/GGIS/410" TargetMode="External"/><Relationship Id="rId84" Type="http://schemas.openxmlformats.org/officeDocument/2006/relationships/hyperlink" Target="https://courses.illinois.edu/schedule/terms/ESE/360" TargetMode="External"/><Relationship Id="rId89" Type="http://schemas.openxmlformats.org/officeDocument/2006/relationships/hyperlink" Target="https://courses.illinois.edu/schedule/terms/GGIS/495" TargetMode="External"/><Relationship Id="rId16" Type="http://schemas.openxmlformats.org/officeDocument/2006/relationships/hyperlink" Target="https://courses.illinois.edu/schedule/terms/ABE/436" TargetMode="External"/><Relationship Id="rId11" Type="http://schemas.openxmlformats.org/officeDocument/2006/relationships/hyperlink" Target="https://courses.illinois.edu/schedule/terms/IB/453" TargetMode="External"/><Relationship Id="rId32" Type="http://schemas.openxmlformats.org/officeDocument/2006/relationships/hyperlink" Target="https://courses.illinois.edu/schedule/terms/GGIS/406" TargetMode="External"/><Relationship Id="rId37" Type="http://schemas.openxmlformats.org/officeDocument/2006/relationships/hyperlink" Target="https://courses.illinois.edu/schedule/terms/NRES/403" TargetMode="External"/><Relationship Id="rId53" Type="http://schemas.openxmlformats.org/officeDocument/2006/relationships/hyperlink" Target="https://courses.illinois.edu/schedule/terms/ESE/497" TargetMode="External"/><Relationship Id="rId58" Type="http://schemas.openxmlformats.org/officeDocument/2006/relationships/hyperlink" Target="https://courses.illinois.edu/schedule/terms/ATMS/307" TargetMode="External"/><Relationship Id="rId74" Type="http://schemas.openxmlformats.org/officeDocument/2006/relationships/hyperlink" Target="https://courses.illinois.edu/schedule/terms/NPRE/480" TargetMode="External"/><Relationship Id="rId79" Type="http://schemas.openxmlformats.org/officeDocument/2006/relationships/hyperlink" Target="https://courses.illinois.edu/schedule/terms/HK/408" TargetMode="External"/><Relationship Id="rId5" Type="http://schemas.openxmlformats.org/officeDocument/2006/relationships/hyperlink" Target="https://courses.illinois.edu/schedule/terms/IB/405" TargetMode="External"/><Relationship Id="rId90" Type="http://schemas.openxmlformats.org/officeDocument/2006/relationships/hyperlink" Target="https://courses.illinois.edu/schedule/terms/GGIS/496" TargetMode="External"/><Relationship Id="rId95" Type="http://schemas.openxmlformats.org/officeDocument/2006/relationships/hyperlink" Target="https://courses.illinois.edu/schedule/terms/NRES/472" TargetMode="External"/><Relationship Id="rId22" Type="http://schemas.openxmlformats.org/officeDocument/2006/relationships/hyperlink" Target="https://courses.illinois.edu/schedule/terms/ESE/320" TargetMode="External"/><Relationship Id="rId27" Type="http://schemas.openxmlformats.org/officeDocument/2006/relationships/hyperlink" Target="https://courses.illinois.edu/schedule/terms/GEOL/450" TargetMode="External"/><Relationship Id="rId43" Type="http://schemas.openxmlformats.org/officeDocument/2006/relationships/hyperlink" Target="https://courses.illinois.edu/schedule/terms/GGIS/412" TargetMode="External"/><Relationship Id="rId48" Type="http://schemas.openxmlformats.org/officeDocument/2006/relationships/hyperlink" Target="https://courses.illinois.edu/schedule/terms/NRES/427" TargetMode="External"/><Relationship Id="rId64" Type="http://schemas.openxmlformats.org/officeDocument/2006/relationships/hyperlink" Target="https://courses.illinois.edu/schedule/terms/ENSU/410" TargetMode="External"/><Relationship Id="rId69" Type="http://schemas.openxmlformats.org/officeDocument/2006/relationships/hyperlink" Target="https://courses.illinois.edu/schedule/terms/GGIS/465" TargetMode="External"/><Relationship Id="rId80" Type="http://schemas.openxmlformats.org/officeDocument/2006/relationships/hyperlink" Target="https://courses.illinois.edu/schedule/terms/ENGL/476?year=2025&amp;term=spring" TargetMode="External"/><Relationship Id="rId85" Type="http://schemas.openxmlformats.org/officeDocument/2006/relationships/hyperlink" Target="https://courses.illinois.edu/schedule/terms/ESE/467" TargetMode="External"/><Relationship Id="rId3" Type="http://schemas.openxmlformats.org/officeDocument/2006/relationships/hyperlink" Target="https://courses.illinois.edu/schedule/terms/HORT/344" TargetMode="External"/><Relationship Id="rId12" Type="http://schemas.openxmlformats.org/officeDocument/2006/relationships/hyperlink" Target="https://courses.illinois.edu/schedule/terms/IB/461" TargetMode="External"/><Relationship Id="rId17" Type="http://schemas.openxmlformats.org/officeDocument/2006/relationships/hyperlink" Target="https://courses.illinois.edu/schedule/terms/ATMS/420" TargetMode="External"/><Relationship Id="rId25" Type="http://schemas.openxmlformats.org/officeDocument/2006/relationships/hyperlink" Target="https://courses.illinois.edu/schedule/terms/GEOL/380" TargetMode="External"/><Relationship Id="rId33" Type="http://schemas.openxmlformats.org/officeDocument/2006/relationships/hyperlink" Target="https://courses.illinois.edu/schedule/terms/GGIS/408" TargetMode="External"/><Relationship Id="rId38" Type="http://schemas.openxmlformats.org/officeDocument/2006/relationships/hyperlink" Target="https://courses.illinois.edu/schedule/terms/ATMS/305" TargetMode="External"/><Relationship Id="rId46" Type="http://schemas.openxmlformats.org/officeDocument/2006/relationships/hyperlink" Target="https://courses.illinois.edu/schedule/terms/GGIS/477" TargetMode="External"/><Relationship Id="rId59" Type="http://schemas.openxmlformats.org/officeDocument/2006/relationships/hyperlink" Target="https://courses.illinois.edu/schedule/terms/ATMS/447" TargetMode="External"/><Relationship Id="rId67" Type="http://schemas.openxmlformats.org/officeDocument/2006/relationships/hyperlink" Target="https://courses.illinois.edu/schedule/terms/ETMA/311" TargetMode="External"/><Relationship Id="rId20" Type="http://schemas.openxmlformats.org/officeDocument/2006/relationships/hyperlink" Target="https://courses.illinois.edu/schedule/terms/CHEM/360" TargetMode="External"/><Relationship Id="rId41" Type="http://schemas.openxmlformats.org/officeDocument/2006/relationships/hyperlink" Target="https://courses.illinois.edu/schedule/terms/GGIS/380" TargetMode="External"/><Relationship Id="rId54" Type="http://schemas.openxmlformats.org/officeDocument/2006/relationships/hyperlink" Target="https://courses.illinois.edu/schedule/terms/ACE/310" TargetMode="External"/><Relationship Id="rId62" Type="http://schemas.openxmlformats.org/officeDocument/2006/relationships/hyperlink" Target="https://courses.illinois.edu/schedule/terms/CPSC/431" TargetMode="External"/><Relationship Id="rId70" Type="http://schemas.openxmlformats.org/officeDocument/2006/relationships/hyperlink" Target="https://courses.illinois.edu/schedule/terms/GGIS/466" TargetMode="External"/><Relationship Id="rId75" Type="http://schemas.openxmlformats.org/officeDocument/2006/relationships/hyperlink" Target="https://courses.illinois.edu/schedule/terms/NRES/325" TargetMode="External"/><Relationship Id="rId83" Type="http://schemas.openxmlformats.org/officeDocument/2006/relationships/hyperlink" Target="https://courses.illinois.edu/schedule/terms/ESE/311" TargetMode="External"/><Relationship Id="rId88" Type="http://schemas.openxmlformats.org/officeDocument/2006/relationships/hyperlink" Target="https://courses.illinois.edu/schedule/terms/GGIS/384" TargetMode="External"/><Relationship Id="rId91" Type="http://schemas.openxmlformats.org/officeDocument/2006/relationships/hyperlink" Target="https://courses.illinois.edu/schedule/terms/LA/314" TargetMode="External"/><Relationship Id="rId96" Type="http://schemas.openxmlformats.org/officeDocument/2006/relationships/hyperlink" Target="https://courses.illinois.edu/schedule/terms/SOC/447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ourses.illinois.edu/schedule/terms/IB/411" TargetMode="External"/><Relationship Id="rId15" Type="http://schemas.openxmlformats.org/officeDocument/2006/relationships/hyperlink" Target="https://courses.illinois.edu/schedule/terms/NRES/420" TargetMode="External"/><Relationship Id="rId23" Type="http://schemas.openxmlformats.org/officeDocument/2006/relationships/hyperlink" Target="https://courses.illinois.edu/schedule/terms/ESE/445" TargetMode="External"/><Relationship Id="rId28" Type="http://schemas.openxmlformats.org/officeDocument/2006/relationships/hyperlink" Target="https://courses.illinois.edu/schedule/terms/GEOL/451" TargetMode="External"/><Relationship Id="rId36" Type="http://schemas.openxmlformats.org/officeDocument/2006/relationships/hyperlink" Target="https://courses.illinois.edu/schedule/terms/NRES/401" TargetMode="External"/><Relationship Id="rId49" Type="http://schemas.openxmlformats.org/officeDocument/2006/relationships/hyperlink" Target="https://courses.illinois.edu/schedule/terms/NRES/454" TargetMode="External"/><Relationship Id="rId57" Type="http://schemas.openxmlformats.org/officeDocument/2006/relationships/hyperlink" Target="https://courses.illinois.edu/schedule/terms/ACE/417" TargetMode="External"/><Relationship Id="rId10" Type="http://schemas.openxmlformats.org/officeDocument/2006/relationships/hyperlink" Target="https://courses.illinois.edu/schedule/terms/IB/452" TargetMode="External"/><Relationship Id="rId31" Type="http://schemas.openxmlformats.org/officeDocument/2006/relationships/hyperlink" Target="https://courses.illinois.edu/schedule/terms/GEOL/486" TargetMode="External"/><Relationship Id="rId44" Type="http://schemas.openxmlformats.org/officeDocument/2006/relationships/hyperlink" Target="https://courses.illinois.edu/schedule/terms/GGIS/460" TargetMode="External"/><Relationship Id="rId52" Type="http://schemas.openxmlformats.org/officeDocument/2006/relationships/hyperlink" Target="https://courses.illinois.edu/schedule/terms/ESE/401" TargetMode="External"/><Relationship Id="rId60" Type="http://schemas.openxmlformats.org/officeDocument/2006/relationships/hyperlink" Target="https://courses.illinois.edu/schedule/terms/ATMS/449" TargetMode="External"/><Relationship Id="rId65" Type="http://schemas.openxmlformats.org/officeDocument/2006/relationships/hyperlink" Target="https://courses.illinois.edu/schedule/terms/ESE/468" TargetMode="External"/><Relationship Id="rId73" Type="http://schemas.openxmlformats.org/officeDocument/2006/relationships/hyperlink" Target="https://courses.illinois.edu/schedule/terms/LA/480" TargetMode="External"/><Relationship Id="rId78" Type="http://schemas.openxmlformats.org/officeDocument/2006/relationships/hyperlink" Target="https://courses.illinois.edu/schedule/terms/AGCM/330" TargetMode="External"/><Relationship Id="rId81" Type="http://schemas.openxmlformats.org/officeDocument/2006/relationships/hyperlink" Target="https://courses.illinois.edu/schedule/terms/ENSU/301" TargetMode="External"/><Relationship Id="rId86" Type="http://schemas.openxmlformats.org/officeDocument/2006/relationships/hyperlink" Target="https://courses.illinois.edu/schedule/terms/ESE/498" TargetMode="External"/><Relationship Id="rId94" Type="http://schemas.openxmlformats.org/officeDocument/2006/relationships/hyperlink" Target="https://courses.illinois.edu/schedule/terms/NRES/340" TargetMode="External"/><Relationship Id="rId4" Type="http://schemas.openxmlformats.org/officeDocument/2006/relationships/hyperlink" Target="https://courses.illinois.edu/schedule/terms/IB/362?year=2025&amp;term=fall" TargetMode="External"/><Relationship Id="rId9" Type="http://schemas.openxmlformats.org/officeDocument/2006/relationships/hyperlink" Target="https://courses.illinois.edu/schedule/terms/IB/451" TargetMode="External"/><Relationship Id="rId13" Type="http://schemas.openxmlformats.org/officeDocument/2006/relationships/hyperlink" Target="https://courses.illinois.edu/schedule/terms/NRES/348" TargetMode="External"/><Relationship Id="rId18" Type="http://schemas.openxmlformats.org/officeDocument/2006/relationships/hyperlink" Target="https://courses.illinois.edu/schedule/terms/CEE/330" TargetMode="External"/><Relationship Id="rId39" Type="http://schemas.openxmlformats.org/officeDocument/2006/relationships/hyperlink" Target="https://courses.illinois.edu/schedule/terms/ATMS/421" TargetMode="External"/><Relationship Id="rId34" Type="http://schemas.openxmlformats.org/officeDocument/2006/relationships/hyperlink" Target="https://courses.illinois.edu/schedule/terms/MSE/489" TargetMode="External"/><Relationship Id="rId50" Type="http://schemas.openxmlformats.org/officeDocument/2006/relationships/hyperlink" Target="https://courses.illinois.edu/schedule/terms/UP/418" TargetMode="External"/><Relationship Id="rId55" Type="http://schemas.openxmlformats.org/officeDocument/2006/relationships/hyperlink" Target="https://courses.illinois.edu/schedule/terms/ACE/406" TargetMode="External"/><Relationship Id="rId76" Type="http://schemas.openxmlformats.org/officeDocument/2006/relationships/hyperlink" Target="https://courses.illinois.edu/schedule/terms/NRES/439" TargetMode="External"/><Relationship Id="rId97" Type="http://schemas.openxmlformats.org/officeDocument/2006/relationships/hyperlink" Target="https://courses.illinois.edu/" TargetMode="External"/><Relationship Id="rId7" Type="http://schemas.openxmlformats.org/officeDocument/2006/relationships/hyperlink" Target="https://courses.illinois.edu/schedule/terms/IB/439" TargetMode="External"/><Relationship Id="rId71" Type="http://schemas.openxmlformats.org/officeDocument/2006/relationships/hyperlink" Target="https://courses.illinois.edu/schedule/terms/HORT/435" TargetMode="External"/><Relationship Id="rId92" Type="http://schemas.openxmlformats.org/officeDocument/2006/relationships/hyperlink" Target="https://courses.illinois.edu/schedule/terms/HORT/430" TargetMode="External"/><Relationship Id="rId2" Type="http://schemas.openxmlformats.org/officeDocument/2006/relationships/image" Target="../media/image2.png"/><Relationship Id="rId29" Type="http://schemas.openxmlformats.org/officeDocument/2006/relationships/hyperlink" Target="https://courses.illinois.edu/schedule/terms/GEOL/460" TargetMode="External"/><Relationship Id="rId24" Type="http://schemas.openxmlformats.org/officeDocument/2006/relationships/hyperlink" Target="https://courses.illinois.edu/schedule/terms/GEOL/333?year=2025&amp;term=spring" TargetMode="External"/><Relationship Id="rId40" Type="http://schemas.openxmlformats.org/officeDocument/2006/relationships/hyperlink" Target="https://courses.illinois.edu/schedule/terms/GGIS/371" TargetMode="External"/><Relationship Id="rId45" Type="http://schemas.openxmlformats.org/officeDocument/2006/relationships/hyperlink" Target="https://courses.illinois.edu/schedule/terms/GGIS/476" TargetMode="External"/><Relationship Id="rId66" Type="http://schemas.openxmlformats.org/officeDocument/2006/relationships/hyperlink" Target="https://courses.illinois.edu/schedule/terms/ESE/482" TargetMode="External"/><Relationship Id="rId87" Type="http://schemas.openxmlformats.org/officeDocument/2006/relationships/hyperlink" Target="https://courses.illinois.edu/schedule/terms/GGIS/350" TargetMode="External"/><Relationship Id="rId61" Type="http://schemas.openxmlformats.org/officeDocument/2006/relationships/hyperlink" Target="https://courses.illinois.edu/schedule/terms/CPSC/336" TargetMode="External"/><Relationship Id="rId82" Type="http://schemas.openxmlformats.org/officeDocument/2006/relationships/hyperlink" Target="https://courses.illinois.edu/schedule/terms/ENSU/303" TargetMode="External"/><Relationship Id="rId19" Type="http://schemas.openxmlformats.org/officeDocument/2006/relationships/hyperlink" Target="https://courses.illinois.edu/schedule/terms/CEE/340" TargetMode="External"/><Relationship Id="rId14" Type="http://schemas.openxmlformats.org/officeDocument/2006/relationships/hyperlink" Target="https://courses.illinois.edu/schedule/terms/NRES/419" TargetMode="External"/><Relationship Id="rId30" Type="http://schemas.openxmlformats.org/officeDocument/2006/relationships/hyperlink" Target="https://courses.illinois.edu/schedule/terms/GEOL/470" TargetMode="External"/><Relationship Id="rId35" Type="http://schemas.openxmlformats.org/officeDocument/2006/relationships/hyperlink" Target="https://courses.illinois.edu/schedule/terms/NRES/351" TargetMode="External"/><Relationship Id="rId56" Type="http://schemas.openxmlformats.org/officeDocument/2006/relationships/hyperlink" Target="https://courses.illinois.edu/schedule/terms/ACE/411" TargetMode="External"/><Relationship Id="rId77" Type="http://schemas.openxmlformats.org/officeDocument/2006/relationships/hyperlink" Target="https://courses.illinois.edu/schedule/terms/UP/456" TargetMode="External"/><Relationship Id="rId8" Type="http://schemas.openxmlformats.org/officeDocument/2006/relationships/hyperlink" Target="https://courses.illinois.edu/schedule/terms/IB/444" TargetMode="External"/><Relationship Id="rId51" Type="http://schemas.openxmlformats.org/officeDocument/2006/relationships/hyperlink" Target="https://courses.illinois.edu/schedule/terms/ESE/389" TargetMode="External"/><Relationship Id="rId72" Type="http://schemas.openxmlformats.org/officeDocument/2006/relationships/hyperlink" Target="https://courses.illinois.edu/schedule/terms/LA/446" TargetMode="External"/><Relationship Id="rId93" Type="http://schemas.openxmlformats.org/officeDocument/2006/relationships/hyperlink" Target="https://courses.illinois.edu/schedule/terms/LA/450" TargetMode="External"/><Relationship Id="rId9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C0A9431-4F5B-C468-B8E5-E155E14FC629}"/>
              </a:ext>
            </a:extLst>
          </p:cNvPr>
          <p:cNvSpPr txBox="1"/>
          <p:nvPr/>
        </p:nvSpPr>
        <p:spPr>
          <a:xfrm>
            <a:off x="319550" y="196911"/>
            <a:ext cx="62034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Major Planning Form for Environmental Sustainability (ES) at Illinois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C512B85-9998-0BBE-0F46-44972DF6BEF3}"/>
              </a:ext>
            </a:extLst>
          </p:cNvPr>
          <p:cNvGrpSpPr/>
          <p:nvPr/>
        </p:nvGrpSpPr>
        <p:grpSpPr>
          <a:xfrm>
            <a:off x="425230" y="8144580"/>
            <a:ext cx="5948477" cy="829203"/>
            <a:chOff x="432961" y="7998653"/>
            <a:chExt cx="5948477" cy="829203"/>
          </a:xfrm>
          <a:noFill/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9371507-F065-2EEC-2332-55AAE11F6965}"/>
                </a:ext>
              </a:extLst>
            </p:cNvPr>
            <p:cNvSpPr txBox="1"/>
            <p:nvPr/>
          </p:nvSpPr>
          <p:spPr>
            <a:xfrm>
              <a:off x="432961" y="7998653"/>
              <a:ext cx="5948477" cy="784830"/>
            </a:xfrm>
            <a:prstGeom prst="rect">
              <a:avLst/>
            </a:prstGeom>
            <a:grp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en-US" sz="1200" dirty="0">
                  <a:latin typeface="Source Sans Pro" panose="020B0503030403020204" pitchFamily="34" charset="0"/>
                  <a:ea typeface="Source Sans Pro" panose="020B0503030403020204" pitchFamily="34" charset="0"/>
                  <a:cs typeface="Times New Roman"/>
                </a:rPr>
                <a:t>More information available online. Visit </a:t>
              </a:r>
              <a:r>
                <a:rPr lang="en-US" sz="1200" dirty="0">
                  <a:latin typeface="Source Sans Pro" panose="020B0503030403020204" pitchFamily="34" charset="0"/>
                  <a:ea typeface="Source Sans Pro" panose="020B0503030403020204" pitchFamily="34" charset="0"/>
                  <a:cs typeface="Times New Roman"/>
                  <a:hlinkClick r:id="rId2"/>
                </a:rPr>
                <a:t>es.illinois.edu</a:t>
              </a:r>
              <a:r>
                <a:rPr lang="en-US" sz="1200" dirty="0">
                  <a:latin typeface="Source Sans Pro" panose="020B0503030403020204" pitchFamily="34" charset="0"/>
                  <a:ea typeface="Source Sans Pro" panose="020B0503030403020204" pitchFamily="34" charset="0"/>
                  <a:cs typeface="Times New Roman"/>
                </a:rPr>
                <a:t> or scan QR code </a:t>
              </a:r>
              <a:r>
                <a:rPr lang="en-US" sz="1200" dirty="0">
                  <a:latin typeface="Source Sans Pro" panose="020B0503030403020204" pitchFamily="34" charset="0"/>
                  <a:ea typeface="Source Sans Pro" panose="020B0503030403020204" pitchFamily="34" charset="0"/>
                  <a:cs typeface="Times New Roman"/>
                  <a:sym typeface="Wingdings" panose="05000000000000000000" pitchFamily="2" charset="2"/>
                </a:rPr>
                <a:t></a:t>
              </a:r>
              <a:endParaRPr lang="en-US" sz="1200" dirty="0">
                <a:latin typeface="Source Sans Pro" panose="020B0503030403020204" pitchFamily="34" charset="0"/>
                <a:ea typeface="Source Sans Pro" panose="020B0503030403020204" pitchFamily="34" charset="0"/>
                <a:cs typeface="Times New Roman"/>
              </a:endParaRPr>
            </a:p>
            <a:p>
              <a:r>
                <a:rPr lang="en-US" sz="1200" dirty="0">
                  <a:latin typeface="Source Sans Pro" panose="020B0503030403020204" pitchFamily="34" charset="0"/>
                  <a:ea typeface="Source Sans Pro" panose="020B0503030403020204" pitchFamily="34" charset="0"/>
                  <a:cs typeface="Times New Roman"/>
                </a:rPr>
                <a:t>Questions? Contact an ES advisor:  </a:t>
              </a:r>
              <a:r>
                <a:rPr lang="en-US" sz="1200" dirty="0">
                  <a:latin typeface="Source Sans Pro" panose="020B0503030403020204" pitchFamily="34" charset="0"/>
                  <a:ea typeface="Source Sans Pro" panose="020B0503030403020204" pitchFamily="34" charset="0"/>
                  <a:cs typeface="Times New Roman"/>
                  <a:hlinkClick r:id="rId3"/>
                </a:rPr>
                <a:t>SESE-Advising@illinois.edu</a:t>
              </a:r>
              <a:endParaRPr lang="en-US" sz="1200" dirty="0">
                <a:latin typeface="Source Sans Pro" panose="020B0503030403020204" pitchFamily="34" charset="0"/>
                <a:ea typeface="Source Sans Pro" panose="020B0503030403020204" pitchFamily="34" charset="0"/>
                <a:cs typeface="Times New Roman"/>
              </a:endParaRPr>
            </a:p>
            <a:p>
              <a:endParaRPr lang="en-US" sz="1100" dirty="0">
                <a:cs typeface="Times New Roman" panose="02020603050405020304" pitchFamily="18" charset="0"/>
              </a:endParaRPr>
            </a:p>
            <a:p>
              <a:r>
                <a:rPr lang="en-US" sz="1000" dirty="0">
                  <a:latin typeface="Source Sans Pro" panose="020B0503030403020204" pitchFamily="34" charset="0"/>
                  <a:ea typeface="Source Sans Pro" panose="020B0503030403020204" pitchFamily="34" charset="0"/>
                  <a:cs typeface="Times New Roman"/>
                </a:rPr>
                <a:t>Updated Fall 2025</a:t>
              </a:r>
            </a:p>
          </p:txBody>
        </p:sp>
        <p:pic>
          <p:nvPicPr>
            <p:cNvPr id="20" name="Picture 19" descr="A qr code with blue squares&#10;&#10;AI-generated content may be incorrect.">
              <a:extLst>
                <a:ext uri="{FF2B5EF4-FFF2-40B4-BE49-F238E27FC236}">
                  <a16:creationId xmlns:a16="http://schemas.microsoft.com/office/drawing/2014/main" id="{FFDA573F-CB92-6695-A1A9-4627FC7E9F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0677" y="8043026"/>
              <a:ext cx="784830" cy="784830"/>
            </a:xfrm>
            <a:prstGeom prst="rect">
              <a:avLst/>
            </a:prstGeom>
            <a:grpFill/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7385E3E-3E69-FC22-1792-7C34C2025598}"/>
              </a:ext>
            </a:extLst>
          </p:cNvPr>
          <p:cNvGrpSpPr/>
          <p:nvPr/>
        </p:nvGrpSpPr>
        <p:grpSpPr>
          <a:xfrm>
            <a:off x="319544" y="445120"/>
            <a:ext cx="6218907" cy="2416777"/>
            <a:chOff x="319544" y="445120"/>
            <a:chExt cx="6218907" cy="2416777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265AF6E-4E1B-57D0-3CD5-3AAB1F4018E2}"/>
                </a:ext>
              </a:extLst>
            </p:cNvPr>
            <p:cNvGrpSpPr/>
            <p:nvPr/>
          </p:nvGrpSpPr>
          <p:grpSpPr>
            <a:xfrm>
              <a:off x="319544" y="445120"/>
              <a:ext cx="6218907" cy="2262158"/>
              <a:chOff x="327275" y="345825"/>
              <a:chExt cx="6218907" cy="2262158"/>
            </a:xfrm>
            <a:noFill/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483907B-8216-C87C-891C-1846E80989E0}"/>
                  </a:ext>
                </a:extLst>
              </p:cNvPr>
              <p:cNvSpPr txBox="1"/>
              <p:nvPr/>
            </p:nvSpPr>
            <p:spPr>
              <a:xfrm>
                <a:off x="327276" y="745935"/>
                <a:ext cx="6203440" cy="18620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numCol="2">
                <a:spAutoFit/>
              </a:bodyPr>
              <a:lstStyle/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Language Other Than English (LOTE): </a:t>
                </a:r>
              </a:p>
              <a:p>
                <a:pPr marL="396875" indent="-171450" defTabSz="257175">
                  <a:buSzPct val="50000"/>
                  <a:buFont typeface="Wingdings" panose="05000000000000000000" pitchFamily="2" charset="2"/>
                  <a:buChar char="o"/>
                </a:pP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Two at 3rd level        	_________  +  _________</a:t>
                </a:r>
              </a:p>
              <a:p>
                <a:pPr marL="396875" indent="-171450" defTabSz="257175">
                  <a:buSzPct val="50000"/>
                  <a:buFont typeface="Wingdings" panose="05000000000000000000" pitchFamily="2" charset="2"/>
                  <a:buChar char="o"/>
                </a:pP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OR one at 4th level	_________</a:t>
                </a: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endParaRPr lang="en-US" sz="50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endParaRP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Composition I	   		  	</a:t>
                </a: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_________</a:t>
                </a: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Advanced Composition    	</a:t>
                </a: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_________</a:t>
                </a: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endParaRPr lang="en-US" sz="50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endParaRP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6 </a:t>
                </a:r>
                <a:r>
                  <a:rPr lang="en-US" sz="1050" b="1" dirty="0" err="1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hrs</a:t>
                </a: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 Humanities &amp; the Arts (HUM) </a:t>
                </a:r>
              </a:p>
              <a:p>
                <a:pPr marL="225425" defTabSz="257175">
                  <a:buSzPct val="90000"/>
                </a:pP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     _________    +    _________ </a:t>
                </a: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endParaRPr lang="en-US" sz="50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endParaRP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6 </a:t>
                </a:r>
                <a:r>
                  <a:rPr lang="en-US" sz="1050" b="1" dirty="0" err="1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hrs</a:t>
                </a: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 Natural Sciences &amp; Tech. (NAT)</a:t>
                </a:r>
              </a:p>
              <a:p>
                <a:pPr marL="225425" defTabSz="257175">
                  <a:buSzPct val="90000"/>
                </a:pP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     _________    +    _________ </a:t>
                </a: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endParaRPr lang="en-US" sz="50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endParaRP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6 </a:t>
                </a:r>
                <a:r>
                  <a:rPr lang="en-US" sz="1050" b="1" dirty="0" err="1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hrs</a:t>
                </a: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 Social &amp; Behavioral Sci. (SBS) </a:t>
                </a:r>
              </a:p>
              <a:p>
                <a:pPr marL="225425" defTabSz="257175">
                  <a:buSzPct val="90000"/>
                </a:pP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     _________    +    _________  </a:t>
                </a: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endParaRPr lang="en-US" sz="50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endParaRP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Cultural Studies (CS): </a:t>
                </a:r>
              </a:p>
              <a:p>
                <a:pPr marL="396875" indent="-171450" defTabSz="257175">
                  <a:buSzPct val="50000"/>
                  <a:buFont typeface="Wingdings" panose="05000000000000000000" pitchFamily="2" charset="2"/>
                  <a:buChar char="o"/>
                </a:pP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Western (WCC)		 		_________</a:t>
                </a:r>
              </a:p>
              <a:p>
                <a:pPr marL="396875" indent="-171450" defTabSz="257175">
                  <a:buSzPct val="50000"/>
                  <a:buFont typeface="Wingdings" panose="05000000000000000000" pitchFamily="2" charset="2"/>
                  <a:buChar char="o"/>
                </a:pP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Non-Western (NW) 	 		_________</a:t>
                </a:r>
              </a:p>
              <a:p>
                <a:pPr marL="396875" indent="-171450" defTabSz="257175">
                  <a:buSzPct val="50000"/>
                  <a:buFont typeface="Wingdings" panose="05000000000000000000" pitchFamily="2" charset="2"/>
                  <a:buChar char="o"/>
                </a:pP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US Minority Cultures (US)	_________</a:t>
                </a: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endParaRPr lang="en-US" sz="50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endParaRPr>
              </a:p>
              <a:p>
                <a:pPr marL="396875" indent="-171450" defTabSz="257175">
                  <a:buSzPct val="90000"/>
                  <a:buFont typeface="Wingdings" panose="05000000000000000000" pitchFamily="2" charset="2"/>
                  <a:buChar char="o"/>
                </a:pP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6-10 </a:t>
                </a:r>
                <a:r>
                  <a:rPr lang="en-US" sz="1050" b="1" dirty="0" err="1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hrs</a:t>
                </a: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 Quantitative Reasoning </a:t>
                </a:r>
              </a:p>
              <a:p>
                <a:pPr marL="396875" indent="-171450" defTabSz="257175">
                  <a:buSzPct val="50000"/>
                  <a:buFont typeface="Wingdings" panose="05000000000000000000" pitchFamily="2" charset="2"/>
                  <a:buChar char="o"/>
                </a:pP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One QRI                        	_________</a:t>
                </a:r>
              </a:p>
              <a:p>
                <a:pPr marL="396875" indent="-171450" defTabSz="257175">
                  <a:buSzPct val="50000"/>
                  <a:buFont typeface="Wingdings" panose="05000000000000000000" pitchFamily="2" charset="2"/>
                  <a:buChar char="o"/>
                </a:pPr>
                <a:r>
                  <a:rPr lang="en-US" sz="105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AND one QRI or QRII 	_________</a:t>
                </a:r>
              </a:p>
            </p:txBody>
          </p:sp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EA396A8-04AF-D585-BCB4-FE0CF0BE61AC}"/>
                  </a:ext>
                </a:extLst>
              </p:cNvPr>
              <p:cNvSpPr txBox="1"/>
              <p:nvPr/>
            </p:nvSpPr>
            <p:spPr>
              <a:xfrm>
                <a:off x="327275" y="345825"/>
                <a:ext cx="6218907" cy="41549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en-US" sz="110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I. University of Illinois Urbana-Champaign &amp; LAS General Education Requirements </a:t>
                </a:r>
              </a:p>
              <a:p>
                <a:pPr defTabSz="257175"/>
                <a:r>
                  <a:rPr lang="en-US" sz="1000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    120 total hours; 60 hours completed at UIUC, 21 advanced hours (300-400 level); 12 adv. completed at UIUC.</a:t>
                </a:r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EB1DDCE-DDCB-DD6A-2659-F08551DD18AA}"/>
                </a:ext>
              </a:extLst>
            </p:cNvPr>
            <p:cNvSpPr txBox="1"/>
            <p:nvPr/>
          </p:nvSpPr>
          <p:spPr>
            <a:xfrm>
              <a:off x="319544" y="2615676"/>
              <a:ext cx="6218907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numCol="2">
              <a:spAutoFit/>
            </a:bodyPr>
            <a:lstStyle/>
            <a:p>
              <a:pPr defTabSz="257175"/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70085BC-81CB-7FC1-B8A4-FC1A498C01A3}"/>
                </a:ext>
              </a:extLst>
            </p:cNvPr>
            <p:cNvSpPr/>
            <p:nvPr/>
          </p:nvSpPr>
          <p:spPr>
            <a:xfrm>
              <a:off x="319548" y="445120"/>
              <a:ext cx="6203437" cy="2163606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81F17C6-D441-1F54-9A11-7D782013563E}"/>
              </a:ext>
            </a:extLst>
          </p:cNvPr>
          <p:cNvSpPr txBox="1"/>
          <p:nvPr/>
        </p:nvSpPr>
        <p:spPr>
          <a:xfrm>
            <a:off x="417262" y="3049431"/>
            <a:ext cx="6004741" cy="253916"/>
          </a:xfrm>
          <a:prstGeom prst="rect">
            <a:avLst/>
          </a:prstGeom>
          <a:noFill/>
          <a:ln w="6350">
            <a:noFill/>
          </a:ln>
        </p:spPr>
        <p:txBody>
          <a:bodyPr wrap="square" numCol="2">
            <a:spAutoFit/>
          </a:bodyPr>
          <a:lstStyle/>
          <a:p>
            <a:pPr defTabSz="257175"/>
            <a:r>
              <a:rPr lang="en-US" sz="105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A. ES Coursework (10 </a:t>
            </a:r>
            <a:r>
              <a:rPr lang="en-US" sz="1050" b="1" dirty="0" err="1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hrs</a:t>
            </a:r>
            <a:r>
              <a:rPr lang="en-US" sz="105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  <a:endParaRPr lang="en-US" sz="105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761022-3A90-C103-47D8-351F8F52C869}"/>
              </a:ext>
            </a:extLst>
          </p:cNvPr>
          <p:cNvSpPr txBox="1"/>
          <p:nvPr/>
        </p:nvSpPr>
        <p:spPr>
          <a:xfrm>
            <a:off x="354529" y="7108756"/>
            <a:ext cx="6183922" cy="246221"/>
          </a:xfrm>
          <a:prstGeom prst="rect">
            <a:avLst/>
          </a:prstGeom>
          <a:solidFill>
            <a:schemeClr val="bg1"/>
          </a:solidFill>
        </p:spPr>
        <p:txBody>
          <a:bodyPr wrap="square" numCol="2">
            <a:spAutoFit/>
          </a:bodyPr>
          <a:lstStyle/>
          <a:p>
            <a:pPr defTabSz="257175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BA51772-5F79-5BEB-031F-7ACF0AA2C6F5}"/>
              </a:ext>
            </a:extLst>
          </p:cNvPr>
          <p:cNvSpPr/>
          <p:nvPr/>
        </p:nvSpPr>
        <p:spPr>
          <a:xfrm>
            <a:off x="319548" y="2700448"/>
            <a:ext cx="6203437" cy="540494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73D06B-AB7A-78C1-0E78-8365903C8D34}"/>
              </a:ext>
            </a:extLst>
          </p:cNvPr>
          <p:cNvSpPr txBox="1"/>
          <p:nvPr/>
        </p:nvSpPr>
        <p:spPr>
          <a:xfrm>
            <a:off x="329304" y="2761168"/>
            <a:ext cx="6183922" cy="261610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marL="160734" indent="-160734" defTabSz="257175">
              <a:buAutoNum type="romanUcPeriod" startAt="2"/>
            </a:pPr>
            <a:r>
              <a:rPr lang="en-US" sz="110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ES Major Requirements (46-56 hours)</a:t>
            </a:r>
            <a:endParaRPr lang="en-US" sz="110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7" name="Picture 16" descr="A orange and black logo&#10;&#10;AI-generated content may be incorrect.">
            <a:extLst>
              <a:ext uri="{FF2B5EF4-FFF2-40B4-BE49-F238E27FC236}">
                <a16:creationId xmlns:a16="http://schemas.microsoft.com/office/drawing/2014/main" id="{E622E51C-DBA4-4230-AA0A-007934C153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77" y="159579"/>
            <a:ext cx="175658" cy="253728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2B3A7C02-BFA3-D37C-132F-67F6382B9E32}"/>
              </a:ext>
            </a:extLst>
          </p:cNvPr>
          <p:cNvGrpSpPr/>
          <p:nvPr/>
        </p:nvGrpSpPr>
        <p:grpSpPr>
          <a:xfrm>
            <a:off x="417261" y="3049431"/>
            <a:ext cx="6004745" cy="784107"/>
            <a:chOff x="417261" y="2997996"/>
            <a:chExt cx="6004745" cy="784107"/>
          </a:xfrm>
          <a:noFill/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10FB510-F20D-1D2E-1FA6-A3A315AE9D4B}"/>
                </a:ext>
              </a:extLst>
            </p:cNvPr>
            <p:cNvSpPr txBox="1"/>
            <p:nvPr/>
          </p:nvSpPr>
          <p:spPr>
            <a:xfrm>
              <a:off x="417262" y="3205022"/>
              <a:ext cx="6004744" cy="577081"/>
            </a:xfrm>
            <a:prstGeom prst="rect">
              <a:avLst/>
            </a:prstGeom>
            <a:grpFill/>
            <a:ln w="6350">
              <a:noFill/>
            </a:ln>
          </p:spPr>
          <p:txBody>
            <a:bodyPr wrap="square" numCol="3">
              <a:spAutoFit/>
            </a:bodyPr>
            <a:lstStyle/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hlinkClick r:id="rId6"/>
                </a:rPr>
                <a:t> 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6"/>
                </a:rPr>
                <a:t>ESE 200 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 _______</a:t>
              </a: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endParaRPr lang="en-US" sz="105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endParaRPr lang="en-US" sz="105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7"/>
                </a:rPr>
                <a:t> ENSU 300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 _______</a:t>
              </a: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endParaRPr lang="en-US" sz="105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endParaRPr lang="en-US" sz="105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8"/>
                </a:rPr>
                <a:t> ESE / GGIS 379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(4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 _______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A3085F1-45C3-95A8-EFF9-B064CA3C56ED}"/>
                </a:ext>
              </a:extLst>
            </p:cNvPr>
            <p:cNvSpPr/>
            <p:nvPr/>
          </p:nvSpPr>
          <p:spPr>
            <a:xfrm>
              <a:off x="417261" y="2997996"/>
              <a:ext cx="6004742" cy="460261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9402C79-D634-33A4-72F3-5FED8D530915}"/>
              </a:ext>
            </a:extLst>
          </p:cNvPr>
          <p:cNvGrpSpPr/>
          <p:nvPr/>
        </p:nvGrpSpPr>
        <p:grpSpPr>
          <a:xfrm>
            <a:off x="327233" y="3640272"/>
            <a:ext cx="6183922" cy="3939468"/>
            <a:chOff x="327233" y="3868872"/>
            <a:chExt cx="6183922" cy="393946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A55B506-CBE9-32B5-4E47-D671F9A4D0D1}"/>
                </a:ext>
              </a:extLst>
            </p:cNvPr>
            <p:cNvSpPr txBox="1"/>
            <p:nvPr/>
          </p:nvSpPr>
          <p:spPr>
            <a:xfrm>
              <a:off x="327233" y="4207354"/>
              <a:ext cx="6183922" cy="3600986"/>
            </a:xfrm>
            <a:prstGeom prst="rect">
              <a:avLst/>
            </a:prstGeom>
            <a:noFill/>
          </p:spPr>
          <p:txBody>
            <a:bodyPr wrap="square" bIns="0" numCol="2">
              <a:spAutoFit/>
            </a:bodyPr>
            <a:lstStyle/>
            <a:p>
              <a:pPr marL="225425" algn="just" defTabSz="257175">
                <a:buSzPct val="90000"/>
              </a:pPr>
              <a:r>
                <a:rPr lang="en-US" sz="105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Science of the Earth System – SES (20-22 </a:t>
              </a:r>
              <a:r>
                <a:rPr lang="en-US" sz="1050" b="1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9"/>
                </a:rPr>
                <a:t>STAT 100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	_______</a:t>
              </a:r>
            </a:p>
            <a:p>
              <a:pPr marL="225425" algn="just" defTabSz="257175">
                <a:buSzPct val="90000"/>
              </a:pPr>
              <a:r>
                <a:rPr lang="en-US" sz="105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Select one math course: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10"/>
                </a:rPr>
                <a:t>MATH 220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(5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11"/>
                </a:rPr>
                <a:t>MATH 221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(4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	_______</a:t>
              </a:r>
            </a:p>
            <a:p>
              <a:pPr marL="225425" algn="just" defTabSz="257175">
                <a:buSzPct val="90000"/>
              </a:pPr>
              <a:r>
                <a:rPr lang="en-US" sz="105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Select one chemistry course: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12"/>
                </a:rPr>
                <a:t>CHEM 102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&amp; 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13"/>
                </a:rPr>
                <a:t>103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(3+1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14"/>
                </a:rPr>
                <a:t>CHEM 202 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&amp; 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15"/>
                </a:rPr>
                <a:t>203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(3+2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_______</a:t>
              </a:r>
            </a:p>
            <a:p>
              <a:pPr marL="225425" algn="just" defTabSz="257175">
                <a:buSzPct val="90000"/>
              </a:pPr>
              <a:r>
                <a:rPr lang="en-US" sz="105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Select one physics course: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16"/>
                </a:rPr>
                <a:t>PHYS 101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(5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		 	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17"/>
                </a:rPr>
                <a:t>PHYS 211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(4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				_______</a:t>
              </a:r>
            </a:p>
            <a:p>
              <a:pPr marL="225425" algn="just" defTabSz="257175">
                <a:buSzPct val="90000"/>
              </a:pPr>
              <a:r>
                <a:rPr lang="en-US" sz="105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Select one natural science course: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latin typeface="Source Sans Pro" panose="020B0503030403020204" pitchFamily="34" charset="0"/>
                  <a:ea typeface="Source Sans Pro" panose="020B0503030403020204" pitchFamily="34" charset="0"/>
                  <a:hlinkClick r:id="rId18"/>
                </a:rPr>
                <a:t>GEOL 107</a:t>
              </a:r>
              <a:r>
                <a:rPr lang="en-US" sz="1050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 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(4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	_______ 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19"/>
                </a:rPr>
                <a:t>IB 150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(4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		_______</a:t>
              </a:r>
            </a:p>
            <a:p>
              <a:pPr marL="225425" algn="just" defTabSz="257175"/>
              <a:endParaRPr lang="en-US" sz="1050" b="1" dirty="0">
                <a:solidFill>
                  <a:srgbClr val="000000"/>
                </a:solidFill>
              </a:endParaRPr>
            </a:p>
            <a:p>
              <a:pPr marL="225425" algn="just" defTabSz="257175"/>
              <a:endParaRPr lang="en-US" sz="1050" b="1" dirty="0">
                <a:solidFill>
                  <a:srgbClr val="000000"/>
                </a:solidFill>
              </a:endParaRPr>
            </a:p>
            <a:p>
              <a:pPr marL="225425" algn="just" defTabSz="257175"/>
              <a:endParaRPr lang="en-US" sz="1050" b="1" dirty="0">
                <a:solidFill>
                  <a:srgbClr val="000000"/>
                </a:solidFill>
              </a:endParaRPr>
            </a:p>
            <a:p>
              <a:pPr marL="225425" algn="just" defTabSz="257175"/>
              <a:endParaRPr lang="en-US" sz="1050" b="1" dirty="0">
                <a:solidFill>
                  <a:srgbClr val="000000"/>
                </a:solidFill>
              </a:endParaRPr>
            </a:p>
            <a:p>
              <a:pPr marL="225425" algn="just" defTabSz="257175"/>
              <a:endParaRPr lang="en-US" sz="1050" b="1" dirty="0">
                <a:solidFill>
                  <a:srgbClr val="000000"/>
                </a:solidFill>
              </a:endParaRPr>
            </a:p>
            <a:p>
              <a:pPr marL="225425" algn="just" defTabSz="257175"/>
              <a:endParaRPr lang="en-US" sz="1050" b="1" dirty="0">
                <a:solidFill>
                  <a:srgbClr val="000000"/>
                </a:solidFill>
              </a:endParaRPr>
            </a:p>
            <a:p>
              <a:pPr marL="225425" algn="just" defTabSz="257175"/>
              <a:endParaRPr lang="en-US" sz="1050" b="1" dirty="0">
                <a:solidFill>
                  <a:srgbClr val="000000"/>
                </a:solidFill>
              </a:endParaRPr>
            </a:p>
            <a:p>
              <a:pPr marL="225425" algn="just" defTabSz="257175"/>
              <a:endParaRPr lang="en-US" sz="1050" b="1" dirty="0">
                <a:solidFill>
                  <a:srgbClr val="000000"/>
                </a:solidFill>
              </a:endParaRPr>
            </a:p>
            <a:p>
              <a:pPr marL="225425" algn="just" defTabSz="257175">
                <a:buSzPct val="90000"/>
              </a:pPr>
              <a:r>
                <a:rPr lang="en-US" sz="105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Society &amp; Environment – SAE (18-20 </a:t>
              </a:r>
              <a:r>
                <a:rPr lang="en-US" sz="1050" b="1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9"/>
                </a:rPr>
                <a:t>STAT 100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			 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20"/>
                </a:rPr>
                <a:t>ECON 102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   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21"/>
                </a:rPr>
                <a:t>PS 100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</a:t>
              </a:r>
              <a:r>
                <a:rPr lang="en-US" sz="1050" i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or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22"/>
                </a:rPr>
                <a:t>PS 101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   	_______</a:t>
              </a:r>
            </a:p>
            <a:p>
              <a:pPr marL="225425" algn="just" defTabSz="257175">
                <a:buSzPct val="90000"/>
              </a:pPr>
              <a:r>
                <a:rPr lang="en-US" sz="105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Select two social sciences courses: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23"/>
                </a:rPr>
                <a:t>ANTH 101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24"/>
                </a:rPr>
                <a:t>ANTH 102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   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25"/>
                </a:rPr>
                <a:t>GGIS 101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   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26"/>
                </a:rPr>
                <a:t>GGIS 104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(4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   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27"/>
                </a:rPr>
                <a:t>SOC 100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(4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		_______</a:t>
              </a:r>
            </a:p>
            <a:p>
              <a:pPr marL="225425" algn="just" defTabSz="257175">
                <a:buSzPct val="90000"/>
              </a:pPr>
              <a:r>
                <a:rPr lang="en-US" sz="105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Select one natural science course: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28"/>
                </a:rPr>
                <a:t>GGIS / ESE 103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(4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29"/>
                </a:rPr>
                <a:t>GEOL / ESE 104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30"/>
                </a:rPr>
                <a:t>GEOL / ESE 117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31"/>
                </a:rPr>
                <a:t>GEOL / ESE 118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   	_______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32"/>
                </a:rPr>
                <a:t>ATMS / ESE 120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	_______ </a:t>
              </a:r>
            </a:p>
            <a:p>
              <a:pPr marL="396875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33"/>
                </a:rPr>
                <a:t>ATMS / ESE 140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(3 </a:t>
              </a:r>
              <a:r>
                <a:rPr lang="en-US" sz="1050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		   	_______</a:t>
              </a: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6B5EAF27-098F-2752-44A6-9702E1EBE293}"/>
                </a:ext>
              </a:extLst>
            </p:cNvPr>
            <p:cNvGrpSpPr/>
            <p:nvPr/>
          </p:nvGrpSpPr>
          <p:grpSpPr>
            <a:xfrm>
              <a:off x="406180" y="3868872"/>
              <a:ext cx="6015823" cy="3308242"/>
              <a:chOff x="406180" y="3868872"/>
              <a:chExt cx="6015823" cy="3308242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3D0F36D-A8E7-C3A9-D2CB-57AAB86E8258}"/>
                  </a:ext>
                </a:extLst>
              </p:cNvPr>
              <p:cNvSpPr txBox="1"/>
              <p:nvPr/>
            </p:nvSpPr>
            <p:spPr>
              <a:xfrm>
                <a:off x="417260" y="3869873"/>
                <a:ext cx="6004743" cy="253916"/>
              </a:xfrm>
              <a:prstGeom prst="rect">
                <a:avLst/>
              </a:prstGeom>
              <a:solidFill>
                <a:srgbClr val="F7EFFF"/>
              </a:solidFill>
              <a:ln w="6350">
                <a:noFill/>
              </a:ln>
            </p:spPr>
            <p:txBody>
              <a:bodyPr wrap="square" numCol="2">
                <a:spAutoFit/>
              </a:bodyPr>
              <a:lstStyle/>
              <a:p>
                <a:pPr defTabSz="257175"/>
                <a:r>
                  <a:rPr lang="en-US" sz="1050" b="1" dirty="0">
                    <a:solidFill>
                      <a:srgbClr val="000000"/>
                    </a:solidFill>
                  </a:rPr>
                  <a:t>B. </a:t>
                </a:r>
                <a:r>
                  <a:rPr lang="en-US" sz="1050" b="1" dirty="0">
                    <a:solidFill>
                      <a:srgbClr val="000000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Select ONE concentration (SES or SAE):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ACBD1D0-A1DD-018B-8AE9-4195B6F618F1}"/>
                  </a:ext>
                </a:extLst>
              </p:cNvPr>
              <p:cNvSpPr/>
              <p:nvPr/>
            </p:nvSpPr>
            <p:spPr>
              <a:xfrm>
                <a:off x="512235" y="4232767"/>
                <a:ext cx="2881738" cy="2279053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6891A60C-A9B1-BD37-CDEA-F5BF362C9B1F}"/>
                  </a:ext>
                </a:extLst>
              </p:cNvPr>
              <p:cNvSpPr/>
              <p:nvPr/>
            </p:nvSpPr>
            <p:spPr>
              <a:xfrm>
                <a:off x="3550662" y="4232768"/>
                <a:ext cx="2768600" cy="2790672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C787940-95D4-500F-E140-C25589811901}"/>
                  </a:ext>
                </a:extLst>
              </p:cNvPr>
              <p:cNvSpPr/>
              <p:nvPr/>
            </p:nvSpPr>
            <p:spPr>
              <a:xfrm>
                <a:off x="406180" y="3868872"/>
                <a:ext cx="6015823" cy="33082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81A76-5036-8D30-953A-6478107F0605}"/>
              </a:ext>
            </a:extLst>
          </p:cNvPr>
          <p:cNvGrpSpPr/>
          <p:nvPr/>
        </p:nvGrpSpPr>
        <p:grpSpPr>
          <a:xfrm>
            <a:off x="396391" y="7068071"/>
            <a:ext cx="6025614" cy="1069764"/>
            <a:chOff x="396391" y="7153764"/>
            <a:chExt cx="6025614" cy="93688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C007167-1CDC-130C-CC34-5F791964FC88}"/>
                </a:ext>
              </a:extLst>
            </p:cNvPr>
            <p:cNvSpPr txBox="1"/>
            <p:nvPr/>
          </p:nvSpPr>
          <p:spPr>
            <a:xfrm>
              <a:off x="398536" y="7153764"/>
              <a:ext cx="6023469" cy="822120"/>
            </a:xfrm>
            <a:prstGeom prst="rect">
              <a:avLst/>
            </a:prstGeom>
            <a:solidFill>
              <a:srgbClr val="F0FAEC"/>
            </a:solidFill>
          </p:spPr>
          <p:txBody>
            <a:bodyPr wrap="square">
              <a:spAutoFit/>
            </a:bodyPr>
            <a:lstStyle/>
            <a:p>
              <a:pPr defTabSz="257175"/>
              <a:r>
                <a:rPr lang="en-US" sz="110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C. ES advanced coursework (18-21 </a:t>
              </a:r>
              <a:r>
                <a:rPr lang="en-US" sz="1100" b="1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10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 </a:t>
              </a:r>
            </a:p>
            <a:p>
              <a:pPr defTabSz="257175"/>
              <a:r>
                <a:rPr lang="en-US" sz="110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    </a:t>
              </a:r>
              <a:r>
                <a:rPr lang="en-US" sz="110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Six courses from 300- to 400-level course list (</a:t>
              </a:r>
              <a:r>
                <a:rPr lang="en-US" sz="110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hlinkClick r:id="rId34"/>
                </a:rPr>
                <a:t>es.Illinois.edu</a:t>
              </a:r>
              <a:r>
                <a:rPr lang="en-US" sz="110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); 3 courses must be ESE/ENSU.</a:t>
              </a:r>
            </a:p>
            <a:p>
              <a:pPr defTabSz="257175"/>
              <a:endParaRPr lang="en-US" sz="11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 defTabSz="257175"/>
              <a:endParaRPr lang="en-US" sz="110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  <a:p>
              <a:pPr defTabSz="257175"/>
              <a:endParaRPr lang="en-US" sz="110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EE18A48-3229-1418-AAB8-F108171F5703}"/>
                </a:ext>
              </a:extLst>
            </p:cNvPr>
            <p:cNvSpPr txBox="1"/>
            <p:nvPr/>
          </p:nvSpPr>
          <p:spPr>
            <a:xfrm>
              <a:off x="396391" y="7585249"/>
              <a:ext cx="6004744" cy="505403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numCol="6">
              <a:spAutoFit/>
            </a:bodyPr>
            <a:lstStyle/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</a:rPr>
                <a:t> ___________</a:t>
              </a:r>
            </a:p>
            <a:p>
              <a:pPr algn="just" defTabSz="257175">
                <a:buSzPct val="90000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      ESE / ENSU </a:t>
              </a:r>
              <a:endParaRPr lang="en-US" sz="1050" dirty="0">
                <a:solidFill>
                  <a:srgbClr val="000000"/>
                </a:solidFill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endParaRPr lang="en-US" sz="1050" dirty="0">
                <a:solidFill>
                  <a:srgbClr val="000000"/>
                </a:solidFill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</a:rPr>
                <a:t> ___________</a:t>
              </a:r>
            </a:p>
            <a:p>
              <a:pPr algn="just" defTabSz="257175">
                <a:buSzPct val="90000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      ESE / ENSU</a:t>
              </a:r>
              <a:endParaRPr lang="en-US" sz="1050" dirty="0">
                <a:solidFill>
                  <a:srgbClr val="000000"/>
                </a:solidFill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endParaRPr lang="en-US" sz="1050" dirty="0">
                <a:solidFill>
                  <a:srgbClr val="000000"/>
                </a:solidFill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</a:rPr>
                <a:t>___________</a:t>
              </a:r>
            </a:p>
            <a:p>
              <a:pPr algn="just" defTabSz="257175">
                <a:buSzPct val="90000"/>
              </a:pPr>
              <a:r>
                <a:rPr lang="en-US" sz="105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      ESE / ENSU</a:t>
              </a:r>
              <a:endParaRPr lang="en-US" sz="1050" dirty="0">
                <a:solidFill>
                  <a:srgbClr val="000000"/>
                </a:solidFill>
              </a:endParaRPr>
            </a:p>
            <a:p>
              <a:pPr algn="just" defTabSz="257175">
                <a:buSzPct val="90000"/>
              </a:pPr>
              <a:r>
                <a:rPr lang="en-US" sz="1050" dirty="0">
                  <a:solidFill>
                    <a:srgbClr val="000000"/>
                  </a:solidFill>
                </a:rPr>
                <a:t>			</a:t>
              </a: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</a:rPr>
                <a:t> ___________</a:t>
              </a: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endParaRPr lang="en-US" sz="1050" dirty="0">
                <a:solidFill>
                  <a:srgbClr val="000000"/>
                </a:solidFill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endParaRPr lang="en-US" sz="1050" dirty="0">
                <a:solidFill>
                  <a:srgbClr val="000000"/>
                </a:solidFill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</a:rPr>
                <a:t> ___________</a:t>
              </a: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endParaRPr lang="en-US" sz="1050" dirty="0">
                <a:solidFill>
                  <a:srgbClr val="000000"/>
                </a:solidFill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endParaRPr lang="en-US" sz="1050" dirty="0">
                <a:solidFill>
                  <a:srgbClr val="000000"/>
                </a:solidFill>
              </a:endParaRPr>
            </a:p>
            <a:p>
              <a:pPr marL="171450" indent="-171450" algn="just" defTabSz="257175">
                <a:buSzPct val="90000"/>
                <a:buFont typeface="Wingdings" panose="05000000000000000000" pitchFamily="2" charset="2"/>
                <a:buChar char="o"/>
              </a:pPr>
              <a:r>
                <a:rPr lang="en-US" sz="1050" dirty="0">
                  <a:solidFill>
                    <a:srgbClr val="000000"/>
                  </a:solidFill>
                </a:rPr>
                <a:t>___________</a:t>
              </a:r>
            </a:p>
            <a:p>
              <a:pPr algn="just" defTabSz="257175">
                <a:buFont typeface="Wingdings" panose="05000000000000000000" pitchFamily="2" charset="2"/>
                <a:buChar char="q"/>
              </a:pPr>
              <a:endParaRPr lang="en-US" sz="1050" dirty="0">
                <a:solidFill>
                  <a:srgbClr val="000000"/>
                </a:solidFill>
              </a:endParaRP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CCFC4A62-C476-1EAD-9671-D4D4F507B928}"/>
              </a:ext>
            </a:extLst>
          </p:cNvPr>
          <p:cNvSpPr/>
          <p:nvPr/>
        </p:nvSpPr>
        <p:spPr>
          <a:xfrm>
            <a:off x="400681" y="7068036"/>
            <a:ext cx="6023469" cy="9481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6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7F77F0-36D1-48C4-CCBB-3E30739B4635}"/>
              </a:ext>
            </a:extLst>
          </p:cNvPr>
          <p:cNvSpPr txBox="1"/>
          <p:nvPr/>
        </p:nvSpPr>
        <p:spPr>
          <a:xfrm>
            <a:off x="319550" y="196911"/>
            <a:ext cx="62034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Major Planning Form for Environmental Sustainability (ES) at Illinois</a:t>
            </a:r>
          </a:p>
        </p:txBody>
      </p:sp>
      <p:pic>
        <p:nvPicPr>
          <p:cNvPr id="6" name="Picture 5" descr="A orange and black logo&#10;&#10;AI-generated content may be incorrect.">
            <a:extLst>
              <a:ext uri="{FF2B5EF4-FFF2-40B4-BE49-F238E27FC236}">
                <a16:creationId xmlns:a16="http://schemas.microsoft.com/office/drawing/2014/main" id="{9B35191B-2403-800C-2D70-9ABD1C5D5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77" y="159579"/>
            <a:ext cx="175658" cy="253728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8739EB7F-03B4-12E5-61EA-078D67A337B0}"/>
              </a:ext>
            </a:extLst>
          </p:cNvPr>
          <p:cNvGrpSpPr/>
          <p:nvPr/>
        </p:nvGrpSpPr>
        <p:grpSpPr>
          <a:xfrm>
            <a:off x="233280" y="450639"/>
            <a:ext cx="6391439" cy="8496450"/>
            <a:chOff x="234992" y="564624"/>
            <a:chExt cx="6391439" cy="7296409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1EDC8FE-5540-EB8B-6C81-29087EEB95DA}"/>
                </a:ext>
              </a:extLst>
            </p:cNvPr>
            <p:cNvSpPr txBox="1"/>
            <p:nvPr/>
          </p:nvSpPr>
          <p:spPr>
            <a:xfrm>
              <a:off x="234992" y="574744"/>
              <a:ext cx="6389416" cy="370028"/>
            </a:xfrm>
            <a:prstGeom prst="rect">
              <a:avLst/>
            </a:prstGeom>
            <a:solidFill>
              <a:srgbClr val="F0FAEC"/>
            </a:solidFill>
          </p:spPr>
          <p:txBody>
            <a:bodyPr wrap="square" numCol="1">
              <a:spAutoFit/>
            </a:bodyPr>
            <a:lstStyle/>
            <a:p>
              <a:pPr defTabSz="257175"/>
              <a:r>
                <a:rPr lang="en-US" sz="110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Minimum of six 300- and 400-level ES advanced courses from list on reverse (18-24 </a:t>
              </a:r>
              <a:r>
                <a:rPr lang="en-US" sz="1100" b="1" dirty="0" err="1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hrs</a:t>
              </a:r>
              <a:r>
                <a:rPr lang="en-US" sz="1100" b="1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). </a:t>
              </a:r>
            </a:p>
            <a:p>
              <a:pPr defTabSz="257175"/>
              <a:r>
                <a:rPr lang="en-US" sz="1100" dirty="0">
                  <a:solidFill>
                    <a:srgbClr val="000000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Three courses must be listed or cross-listed as ESE or ENSU.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67AD572-FE94-23BC-D270-56B22DBBA15D}"/>
                </a:ext>
              </a:extLst>
            </p:cNvPr>
            <p:cNvSpPr/>
            <p:nvPr/>
          </p:nvSpPr>
          <p:spPr>
            <a:xfrm>
              <a:off x="237015" y="564624"/>
              <a:ext cx="6389416" cy="729640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2CD74D6A-B35F-3864-373A-86BE97B41111}"/>
              </a:ext>
            </a:extLst>
          </p:cNvPr>
          <p:cNvSpPr txBox="1"/>
          <p:nvPr/>
        </p:nvSpPr>
        <p:spPr>
          <a:xfrm>
            <a:off x="327508" y="1116284"/>
            <a:ext cx="2002577" cy="235449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numCol="1">
            <a:spAutoFit/>
          </a:bodyPr>
          <a:lstStyle/>
          <a:p>
            <a:pPr defTabSz="257175"/>
            <a:r>
              <a:rPr lang="en-US" sz="105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Earth’s Biosphere &amp; Ecology 	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3"/>
              </a:rPr>
              <a:t>HORT 344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4"/>
              </a:rPr>
              <a:t>IB 362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5"/>
              </a:rPr>
              <a:t>IB 405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 odd)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"/>
              </a:rPr>
              <a:t>IB 411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7"/>
              </a:rPr>
              <a:t>IB / ESE 439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 even)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8"/>
              </a:rPr>
              <a:t>IB 444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even)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9"/>
              </a:rPr>
              <a:t>IB 451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10"/>
              </a:rPr>
              <a:t>IB / ESE 452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even)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11"/>
              </a:rPr>
              <a:t>IB 453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 even)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12"/>
              </a:rPr>
              <a:t>IB 461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13"/>
              </a:rPr>
              <a:t>NRES 348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14"/>
              </a:rPr>
              <a:t>NRES 419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SP) *</a:t>
            </a:r>
          </a:p>
          <a:p>
            <a:pPr>
              <a:buNone/>
            </a:pPr>
            <a:r>
              <a:rPr lang="en-US" sz="1050" u="sng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15"/>
              </a:rPr>
              <a:t>NRES 420</a:t>
            </a:r>
            <a:r>
              <a:rPr lang="en-US" sz="105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dirty="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</a:t>
            </a:r>
            <a:r>
              <a:rPr lang="en-US" sz="105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FA, SP) *</a:t>
            </a:r>
            <a:endParaRPr lang="en-US" sz="105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D80A0B-52A0-1402-C276-F5BA784BC272}"/>
              </a:ext>
            </a:extLst>
          </p:cNvPr>
          <p:cNvSpPr txBox="1"/>
          <p:nvPr/>
        </p:nvSpPr>
        <p:spPr>
          <a:xfrm>
            <a:off x="2410202" y="1096189"/>
            <a:ext cx="2002578" cy="41319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numCol="1">
            <a:spAutoFit/>
          </a:bodyPr>
          <a:lstStyle/>
          <a:p>
            <a:pPr defTabSz="257175"/>
            <a:r>
              <a:rPr lang="en-US" sz="105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Earth's Physical Systems, Resources, &amp; Hazards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16"/>
              </a:rPr>
              <a:t>ABE 436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17"/>
              </a:rPr>
              <a:t>ATMS 420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18"/>
              </a:rPr>
              <a:t>CEE 330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19"/>
              </a:rPr>
              <a:t>CEE 340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20"/>
              </a:rPr>
              <a:t>CHEM 360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SP, SU)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21"/>
              </a:rPr>
              <a:t>ENSU 302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22"/>
              </a:rPr>
              <a:t>ESE 320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SP, SU)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23"/>
              </a:rPr>
              <a:t>ESE 445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24"/>
              </a:rPr>
              <a:t>GEOL / ESE 333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* #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25"/>
              </a:rPr>
              <a:t>GEOL 380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 odd)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26"/>
              </a:rPr>
              <a:t>GEOL 401 / ESE 411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	</a:t>
            </a:r>
          </a:p>
          <a:p>
            <a:pPr marL="0" marR="0">
              <a:buNone/>
            </a:pP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odd)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27"/>
              </a:rPr>
              <a:t>GEOL 450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28"/>
              </a:rPr>
              <a:t>GEOL 451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29"/>
              </a:rPr>
              <a:t>GEOL 460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30"/>
              </a:rPr>
              <a:t>GEOL / ESE 470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31"/>
              </a:rPr>
              <a:t>GEOL / ESE 486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even)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32"/>
              </a:rPr>
              <a:t>GGIS 406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odd)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33"/>
              </a:rPr>
              <a:t>GGIS 408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even)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34"/>
              </a:rPr>
              <a:t>MSE 489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35"/>
              </a:rPr>
              <a:t>NRES 351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even) *</a:t>
            </a:r>
          </a:p>
          <a:p>
            <a:pPr marL="0" marR="0"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36"/>
              </a:rPr>
              <a:t>NRES 401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odd) * </a:t>
            </a:r>
          </a:p>
          <a:p>
            <a:pPr marL="0" marR="0"/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37"/>
              </a:rPr>
              <a:t>NRES 403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  <a:endParaRPr lang="en-US" sz="105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BB05EC-A3AA-7F2E-8B69-F1A063C8BE48}"/>
              </a:ext>
            </a:extLst>
          </p:cNvPr>
          <p:cNvSpPr txBox="1"/>
          <p:nvPr/>
        </p:nvSpPr>
        <p:spPr>
          <a:xfrm>
            <a:off x="2410202" y="5404782"/>
            <a:ext cx="2010535" cy="26604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numCol="1">
            <a:spAutoFit/>
          </a:bodyPr>
          <a:lstStyle/>
          <a:p>
            <a:pPr defTabSz="257175"/>
            <a:r>
              <a:rPr lang="en-US" sz="105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Visualizing the Earth System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38"/>
              </a:rPr>
              <a:t>ATMS 305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39"/>
              </a:rPr>
              <a:t>ATMS / ESE 421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40"/>
              </a:rPr>
              <a:t>GGIS 371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41"/>
              </a:rPr>
              <a:t>GGIS / ESE 380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42"/>
              </a:rPr>
              <a:t>GGIS 407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SP, SU) 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43"/>
              </a:rPr>
              <a:t>GGIS 412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44"/>
              </a:rPr>
              <a:t>GGIS 460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45"/>
              </a:rPr>
              <a:t>GGIS 476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 even)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46"/>
              </a:rPr>
              <a:t>GGIS 477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47"/>
              </a:rPr>
              <a:t>GGIS 479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even)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48"/>
              </a:rPr>
              <a:t>NRES 427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49"/>
              </a:rPr>
              <a:t>NRES 454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</a:t>
            </a:r>
          </a:p>
          <a:p>
            <a:pPr marL="0" marR="0">
              <a:lnSpc>
                <a:spcPct val="115000"/>
              </a:lnSpc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50"/>
              </a:rPr>
              <a:t>UP 418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C4D449-1296-C0CD-D1B8-A1B9E3B62058}"/>
              </a:ext>
            </a:extLst>
          </p:cNvPr>
          <p:cNvSpPr txBox="1"/>
          <p:nvPr/>
        </p:nvSpPr>
        <p:spPr>
          <a:xfrm>
            <a:off x="4509973" y="5404782"/>
            <a:ext cx="2010535" cy="9355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numCol="1">
            <a:spAutoFit/>
          </a:bodyPr>
          <a:lstStyle/>
          <a:p>
            <a:pPr defTabSz="257175"/>
            <a:r>
              <a:rPr lang="en-US" sz="105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Capstone &amp; advanced topics courses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0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51"/>
              </a:rPr>
              <a:t>ESE 389</a:t>
            </a:r>
            <a:r>
              <a:rPr lang="en-US" sz="100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0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0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#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0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52"/>
              </a:rPr>
              <a:t>ESE 401</a:t>
            </a:r>
            <a:r>
              <a:rPr lang="en-US" sz="100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0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0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) – approval needed</a:t>
            </a:r>
          </a:p>
          <a:p>
            <a:pPr marL="0" marR="0">
              <a:lnSpc>
                <a:spcPct val="115000"/>
              </a:lnSpc>
            </a:pPr>
            <a:r>
              <a:rPr lang="en-US" sz="100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53"/>
              </a:rPr>
              <a:t>ESE 497</a:t>
            </a:r>
            <a:r>
              <a:rPr lang="en-US" sz="100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(1-4 </a:t>
            </a:r>
            <a:r>
              <a:rPr lang="en-US" sz="100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0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1183AA-2EFB-C887-53EC-E08E28B02393}"/>
              </a:ext>
            </a:extLst>
          </p:cNvPr>
          <p:cNvSpPr txBox="1"/>
          <p:nvPr/>
        </p:nvSpPr>
        <p:spPr>
          <a:xfrm>
            <a:off x="319550" y="3652781"/>
            <a:ext cx="2010535" cy="486607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numCol="1">
            <a:spAutoFit/>
          </a:bodyPr>
          <a:lstStyle/>
          <a:p>
            <a:pPr defTabSz="257175"/>
            <a:r>
              <a:rPr lang="en-US" sz="105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Sustainability, Policy, &amp; Global Change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54"/>
              </a:rPr>
              <a:t>ACE 310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55"/>
              </a:rPr>
              <a:t>ACE 406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56"/>
              </a:rPr>
              <a:t>ACE 411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57"/>
              </a:rPr>
              <a:t>ACE 417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odd)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58"/>
              </a:rPr>
              <a:t>ATMS 307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59"/>
              </a:rPr>
              <a:t>ATMS 447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odd) 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0"/>
              </a:rPr>
              <a:t>ATMS 449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even) 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1"/>
              </a:rPr>
              <a:t>CPSC 336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2"/>
              </a:rPr>
              <a:t>CPSC 431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 even)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3"/>
              </a:rPr>
              <a:t>ENSU 310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4"/>
              </a:rPr>
              <a:t>ENSU 410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 odd)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5"/>
              </a:rPr>
              <a:t>ESE 468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6"/>
              </a:rPr>
              <a:t>ESE 482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 even)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7"/>
              </a:rPr>
              <a:t>ETMA 311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8"/>
              </a:rPr>
              <a:t>GGIS / ESE 410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9"/>
              </a:rPr>
              <a:t>GGIS / ESE 465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 *#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70"/>
              </a:rPr>
              <a:t>GGIS / ESE 466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71"/>
              </a:rPr>
              <a:t>HORT 435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72"/>
              </a:rPr>
              <a:t>LA 446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	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 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73"/>
              </a:rPr>
              <a:t>LA 480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	 (2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74"/>
              </a:rPr>
              <a:t>NPRE 480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75"/>
              </a:rPr>
              <a:t>NRES 325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76"/>
              </a:rPr>
              <a:t>NRES 439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odd) *</a:t>
            </a:r>
          </a:p>
          <a:p>
            <a:pPr marL="0" marR="0">
              <a:lnSpc>
                <a:spcPct val="115000"/>
              </a:lnSpc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77"/>
              </a:rPr>
              <a:t>UP 456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C62BD6-91AD-B8A2-50AA-2F8343D68A0B}"/>
              </a:ext>
            </a:extLst>
          </p:cNvPr>
          <p:cNvSpPr txBox="1"/>
          <p:nvPr/>
        </p:nvSpPr>
        <p:spPr>
          <a:xfrm>
            <a:off x="4509973" y="1090883"/>
            <a:ext cx="2002578" cy="412279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numCol="1">
            <a:spAutoFit/>
          </a:bodyPr>
          <a:lstStyle/>
          <a:p>
            <a:pPr defTabSz="257175"/>
            <a:r>
              <a:rPr lang="en-US" sz="105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Environment &amp; the Human Response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78"/>
              </a:rPr>
              <a:t>AGCM 330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79"/>
              </a:rPr>
              <a:t>HK 408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80"/>
              </a:rPr>
              <a:t>ENGL 476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 odd)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81"/>
              </a:rPr>
              <a:t>ENSU 301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82"/>
              </a:rPr>
              <a:t>ENSU 303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83"/>
              </a:rPr>
              <a:t>ESE 311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84"/>
              </a:rPr>
              <a:t>ESE 360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SP, SU, WI)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85"/>
              </a:rPr>
              <a:t>ESE 467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65"/>
              </a:rPr>
              <a:t>ESE 477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86"/>
              </a:rPr>
              <a:t>ESE 498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 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87"/>
              </a:rPr>
              <a:t>GGIS / ESE 350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88"/>
              </a:rPr>
              <a:t>GGIS 384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even)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89"/>
              </a:rPr>
              <a:t>GGIS 495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SP)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90"/>
              </a:rPr>
              <a:t>GGIS 496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91"/>
              </a:rPr>
              <a:t>LA 314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	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 *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92"/>
              </a:rPr>
              <a:t>HORT / LA 430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(2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93"/>
              </a:rPr>
              <a:t>LA 450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	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 even)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94"/>
              </a:rPr>
              <a:t>NRES 340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SP)</a:t>
            </a:r>
          </a:p>
          <a:p>
            <a:pPr marL="0" marR="0">
              <a:lnSpc>
                <a:spcPct val="115000"/>
              </a:lnSpc>
              <a:buNone/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95"/>
              </a:rPr>
              <a:t>NRES 472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(4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FA, SU)</a:t>
            </a:r>
          </a:p>
          <a:p>
            <a:pPr marL="0" marR="0">
              <a:lnSpc>
                <a:spcPct val="115000"/>
              </a:lnSpc>
            </a:pPr>
            <a:r>
              <a:rPr lang="en-US" sz="1050" u="sng" kern="100" dirty="0">
                <a:solidFill>
                  <a:srgbClr val="46788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96"/>
              </a:rPr>
              <a:t>SOC 447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(3 </a:t>
            </a:r>
            <a:r>
              <a:rPr lang="en-US" sz="1050" kern="1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hrs</a:t>
            </a:r>
            <a:r>
              <a:rPr lang="en-US" sz="1050" kern="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FA even)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303678-A613-9AD6-8018-3159B251BAF2}"/>
              </a:ext>
            </a:extLst>
          </p:cNvPr>
          <p:cNvSpPr txBox="1"/>
          <p:nvPr/>
        </p:nvSpPr>
        <p:spPr>
          <a:xfrm>
            <a:off x="4490106" y="6608933"/>
            <a:ext cx="2042312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* = recommended prerequisites</a:t>
            </a:r>
          </a:p>
          <a:p>
            <a:r>
              <a:rPr lang="en-US" sz="105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# = requires field trip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7742DB2-4975-5CFF-2C42-65E26866ABDA}"/>
              </a:ext>
            </a:extLst>
          </p:cNvPr>
          <p:cNvSpPr txBox="1"/>
          <p:nvPr/>
        </p:nvSpPr>
        <p:spPr>
          <a:xfrm>
            <a:off x="2410201" y="8194408"/>
            <a:ext cx="4102349" cy="90024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5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All course listings are subject to change. </a:t>
            </a:r>
          </a:p>
          <a:p>
            <a:r>
              <a:rPr lang="en-US" sz="105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For the latest updates, please visit </a:t>
            </a:r>
            <a:r>
              <a:rPr lang="en-US" sz="105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  <a:hlinkClick r:id="rId97"/>
              </a:rPr>
              <a:t>courses.illinois.edu</a:t>
            </a:r>
            <a:r>
              <a:rPr lang="en-US" sz="105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050" dirty="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or scan QR code above.</a:t>
            </a:r>
          </a:p>
          <a:p>
            <a:pPr algn="r"/>
            <a:r>
              <a:rPr lang="en-US" sz="1050" dirty="0">
                <a:latin typeface="Source Sans Pro" panose="020B0503030403020204" pitchFamily="34" charset="0"/>
                <a:ea typeface="Source Sans Pro" panose="020B0503030403020204" pitchFamily="34" charset="0"/>
                <a:cs typeface="Times New Roman"/>
              </a:rPr>
              <a:t>Updated Fall 2025</a:t>
            </a:r>
          </a:p>
          <a:p>
            <a:endParaRPr lang="en-US" sz="1050" dirty="0">
              <a:cs typeface="Times New Roman" panose="02020603050405020304" pitchFamily="18" charset="0"/>
            </a:endParaRPr>
          </a:p>
        </p:txBody>
      </p:sp>
      <p:pic>
        <p:nvPicPr>
          <p:cNvPr id="19" name="Picture 18" descr="A qr code with circles and circles&#10;&#10;AI-generated content may be incorrect.">
            <a:extLst>
              <a:ext uri="{FF2B5EF4-FFF2-40B4-BE49-F238E27FC236}">
                <a16:creationId xmlns:a16="http://schemas.microsoft.com/office/drawing/2014/main" id="{5DA0228B-A8FE-0DC9-6E2C-FC2F3DD8DBD7}"/>
              </a:ext>
            </a:extLst>
          </p:cNvPr>
          <p:cNvPicPr>
            <a:picLocks noChangeAspect="1"/>
          </p:cNvPicPr>
          <p:nvPr/>
        </p:nvPicPr>
        <p:blipFill>
          <a:blip r:embed="rId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327" y="7082589"/>
            <a:ext cx="1073870" cy="107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591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1821</TotalTime>
  <Words>1659</Words>
  <Application>Microsoft Office PowerPoint</Application>
  <PresentationFormat>Letter Paper (8.5x11 in)</PresentationFormat>
  <Paragraphs>210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Source Sans Pro</vt:lpstr>
      <vt:lpstr>Times New Roman</vt:lpstr>
      <vt:lpstr>Wingdings</vt:lpstr>
      <vt:lpstr>Office Theme</vt:lpstr>
      <vt:lpstr>PowerPoint Presentation</vt:lpstr>
      <vt:lpstr>PowerPoint Presentation</vt:lpstr>
    </vt:vector>
  </TitlesOfParts>
  <Company>University of Illinois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Dady, Erinn</dc:creator>
  <cp:lastModifiedBy>Sheeley, Sarah A</cp:lastModifiedBy>
  <cp:revision>62</cp:revision>
  <cp:lastPrinted>2025-07-29T21:07:35Z</cp:lastPrinted>
  <dcterms:created xsi:type="dcterms:W3CDTF">2025-07-07T17:18:09Z</dcterms:created>
  <dcterms:modified xsi:type="dcterms:W3CDTF">2025-11-13T22:42:00Z</dcterms:modified>
</cp:coreProperties>
</file>